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3"/>
  </p:notesMasterIdLst>
  <p:sldIdLst>
    <p:sldId id="256" r:id="rId2"/>
  </p:sldIdLst>
  <p:sldSz cx="7772400" cy="10058400"/>
  <p:notesSz cx="6858000" cy="9144000"/>
  <p:embeddedFontLst>
    <p:embeddedFont>
      <p:font typeface="Google Sans" panose="020B0604020202020204" charset="0"/>
      <p:regular r:id="rId4"/>
      <p:bold r:id="rId5"/>
      <p:italic r:id="rId6"/>
      <p:boldItalic r:id="rId7"/>
    </p:embeddedFont>
    <p:embeddedFont>
      <p:font typeface="Google Sans SemiBold" panose="020B0604020202020204" charset="0"/>
      <p:regular r:id="rId8"/>
      <p:bold r:id="rId9"/>
      <p:italic r:id="rId10"/>
      <p:boldItalic r:id="rId11"/>
    </p:embeddedFont>
    <p:embeddedFont>
      <p:font typeface="PT Sans Narrow" panose="020B0506020203020204" pitchFamily="34" charset="0"/>
      <p:regular r:id="rId12"/>
      <p:bold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Work Sans" pitchFamily="2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  <p15:guide id="3" orient="horz" pos="576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8" d="100"/>
          <a:sy n="118" d="100"/>
        </p:scale>
        <p:origin x="510" y="-1464"/>
      </p:cViewPr>
      <p:guideLst>
        <p:guide orient="horz" pos="3168"/>
        <p:guide pos="2448"/>
        <p:guide orient="horz" pos="5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font" Target="fonts/font18.fntdata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24" Type="http://schemas.openxmlformats.org/officeDocument/2006/relationships/theme" Target="theme/theme1.xml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viewProps" Target="viewProp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467ac73dde_0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467ac73dde_0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rgbClr val="FF0000"/>
                </a:solidFill>
                <a:highlight>
                  <a:srgbClr val="FFFF00"/>
                </a:highlight>
              </a:rPr>
              <a:t>REVISED COPY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5719" cy="746350"/>
            <a:chOff x="0" y="3156075"/>
            <a:chExt cx="3529800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5719" cy="746350"/>
            <a:chOff x="0" y="3156075"/>
            <a:chExt cx="3529800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6" name="Google Shape;36;p2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 1">
  <p:cSld name="TITLE_2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3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40" name="Google Shape;4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1" name="Google Shape;4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2" name="Google Shape;4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3" name="Google Shape;4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4" name="Google Shape;44;p3"/>
          <p:cNvSpPr/>
          <p:nvPr/>
        </p:nvSpPr>
        <p:spPr>
          <a:xfrm>
            <a:off x="172050" y="2994200"/>
            <a:ext cx="3076800" cy="70968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45" name="Google Shape;45;p3"/>
          <p:cNvGrpSpPr/>
          <p:nvPr/>
        </p:nvGrpSpPr>
        <p:grpSpPr>
          <a:xfrm>
            <a:off x="168930" y="2931215"/>
            <a:ext cx="7434543" cy="62982"/>
            <a:chOff x="1890075" y="5241175"/>
            <a:chExt cx="4240556" cy="257700"/>
          </a:xfrm>
        </p:grpSpPr>
        <p:sp>
          <p:nvSpPr>
            <p:cNvPr id="46" name="Google Shape;46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7" name="Google Shape;47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8" name="Google Shape;48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9" name="Google Shape;49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50" name="Google Shape;50;p3"/>
          <p:cNvCxnSpPr/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3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" name="Google Shape;52;p3"/>
          <p:cNvGrpSpPr/>
          <p:nvPr/>
        </p:nvGrpSpPr>
        <p:grpSpPr>
          <a:xfrm>
            <a:off x="0" y="3642375"/>
            <a:ext cx="3530025" cy="746350"/>
            <a:chOff x="0" y="3156075"/>
            <a:chExt cx="3530025" cy="746350"/>
          </a:xfrm>
        </p:grpSpPr>
        <p:sp>
          <p:nvSpPr>
            <p:cNvPr id="53" name="Google Shape;53;p3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>
            <a:off x="3248850" y="3095700"/>
            <a:ext cx="4935719" cy="746350"/>
            <a:chOff x="0" y="3156075"/>
            <a:chExt cx="3529800" cy="746350"/>
          </a:xfrm>
        </p:grpSpPr>
        <p:sp>
          <p:nvSpPr>
            <p:cNvPr id="56" name="Google Shape;56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58" name="Google Shape;58;p3"/>
          <p:cNvGrpSpPr/>
          <p:nvPr/>
        </p:nvGrpSpPr>
        <p:grpSpPr>
          <a:xfrm>
            <a:off x="3248850" y="7394875"/>
            <a:ext cx="4935719" cy="746350"/>
            <a:chOff x="0" y="3156075"/>
            <a:chExt cx="3529800" cy="746350"/>
          </a:xfrm>
        </p:grpSpPr>
        <p:sp>
          <p:nvSpPr>
            <p:cNvPr id="59" name="Google Shape;59;p3"/>
            <p:cNvSpPr/>
            <p:nvPr/>
          </p:nvSpPr>
          <p:spPr>
            <a:xfrm rot="5400000">
              <a:off x="2967513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61" name="Google Shape;61;p3"/>
          <p:cNvSpPr txBox="1"/>
          <p:nvPr/>
        </p:nvSpPr>
        <p:spPr>
          <a:xfrm>
            <a:off x="3263100" y="3086700"/>
            <a:ext cx="43341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2" name="Google Shape;62;p3"/>
          <p:cNvSpPr txBox="1"/>
          <p:nvPr/>
        </p:nvSpPr>
        <p:spPr>
          <a:xfrm>
            <a:off x="0" y="3642375"/>
            <a:ext cx="32490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3263100" y="73926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4" name="Google Shape;64;p3"/>
          <p:cNvSpPr txBox="1">
            <a:spLocks noGrp="1"/>
          </p:cNvSpPr>
          <p:nvPr>
            <p:ph type="title"/>
          </p:nvPr>
        </p:nvSpPr>
        <p:spPr>
          <a:xfrm>
            <a:off x="168925" y="324775"/>
            <a:ext cx="74085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3"/>
          <p:cNvSpPr txBox="1">
            <a:spLocks noGrp="1"/>
          </p:cNvSpPr>
          <p:nvPr>
            <p:ph type="subTitle" idx="1"/>
          </p:nvPr>
        </p:nvSpPr>
        <p:spPr>
          <a:xfrm>
            <a:off x="2263675" y="8269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1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7" name="Google Shape;67;p4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4"/>
          <p:cNvCxnSpPr>
            <a:stCxn id="69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0" name="Google Shape;70;p4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9" name="Google Shape;69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4" name="Google Shape;74;p4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5" name="Google Shape;75;p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9" name="Google Shape;79;p4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490594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1" name="Google Shape;81;p4"/>
          <p:cNvGrpSpPr/>
          <p:nvPr/>
        </p:nvGrpSpPr>
        <p:grpSpPr>
          <a:xfrm>
            <a:off x="372224" y="1193225"/>
            <a:ext cx="137818" cy="187200"/>
            <a:chOff x="507100" y="1997600"/>
            <a:chExt cx="158375" cy="187200"/>
          </a:xfrm>
        </p:grpSpPr>
        <p:sp>
          <p:nvSpPr>
            <p:cNvPr id="82" name="Google Shape;82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4"/>
          <p:cNvSpPr txBox="1"/>
          <p:nvPr/>
        </p:nvSpPr>
        <p:spPr>
          <a:xfrm>
            <a:off x="3314919" y="10869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5" name="Google Shape;85;p4"/>
          <p:cNvGrpSpPr/>
          <p:nvPr/>
        </p:nvGrpSpPr>
        <p:grpSpPr>
          <a:xfrm>
            <a:off x="3196549" y="1193225"/>
            <a:ext cx="137818" cy="187200"/>
            <a:chOff x="507100" y="1997600"/>
            <a:chExt cx="158375" cy="187200"/>
          </a:xfrm>
        </p:grpSpPr>
        <p:sp>
          <p:nvSpPr>
            <p:cNvPr id="86" name="Google Shape;86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/>
          <p:nvPr/>
        </p:nvSpPr>
        <p:spPr>
          <a:xfrm>
            <a:off x="3314919" y="3910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4"/>
          <p:cNvGrpSpPr/>
          <p:nvPr/>
        </p:nvGrpSpPr>
        <p:grpSpPr>
          <a:xfrm>
            <a:off x="3196549" y="4016425"/>
            <a:ext cx="137818" cy="187200"/>
            <a:chOff x="507100" y="1997600"/>
            <a:chExt cx="158375" cy="187200"/>
          </a:xfrm>
        </p:grpSpPr>
        <p:sp>
          <p:nvSpPr>
            <p:cNvPr id="90" name="Google Shape;90;p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4"/>
          <p:cNvGrpSpPr/>
          <p:nvPr/>
        </p:nvGrpSpPr>
        <p:grpSpPr>
          <a:xfrm>
            <a:off x="172050" y="4643025"/>
            <a:ext cx="2852450" cy="2183285"/>
            <a:chOff x="404700" y="4541500"/>
            <a:chExt cx="2852450" cy="2183285"/>
          </a:xfrm>
        </p:grpSpPr>
        <p:sp>
          <p:nvSpPr>
            <p:cNvPr id="93" name="Google Shape;93;p4"/>
            <p:cNvSpPr/>
            <p:nvPr/>
          </p:nvSpPr>
          <p:spPr>
            <a:xfrm>
              <a:off x="404700" y="4574127"/>
              <a:ext cx="2758200" cy="21480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52450" y="4614885"/>
              <a:ext cx="2804700" cy="21099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 txBox="1"/>
            <p:nvPr/>
          </p:nvSpPr>
          <p:spPr>
            <a:xfrm>
              <a:off x="643125" y="4541500"/>
              <a:ext cx="2595900" cy="41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KEY INSIGHTS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4"/>
          <p:cNvSpPr/>
          <p:nvPr/>
        </p:nvSpPr>
        <p:spPr>
          <a:xfrm>
            <a:off x="3668950" y="6615125"/>
            <a:ext cx="3184200" cy="24957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1043125" y="7288425"/>
            <a:ext cx="2573100" cy="2261400"/>
          </a:xfrm>
          <a:prstGeom prst="rect">
            <a:avLst/>
          </a:prstGeom>
          <a:solidFill>
            <a:srgbClr val="666666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"/>
          <p:cNvSpPr>
            <a:spLocks noGrp="1"/>
          </p:cNvSpPr>
          <p:nvPr>
            <p:ph type="pic" idx="2"/>
          </p:nvPr>
        </p:nvSpPr>
        <p:spPr>
          <a:xfrm>
            <a:off x="3681075" y="64661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p4"/>
          <p:cNvSpPr>
            <a:spLocks noGrp="1"/>
          </p:cNvSpPr>
          <p:nvPr>
            <p:ph type="pic" idx="3"/>
          </p:nvPr>
        </p:nvSpPr>
        <p:spPr>
          <a:xfrm>
            <a:off x="1162700" y="7044000"/>
            <a:ext cx="2453400" cy="2398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2" name="Google Shape;102;p4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4"/>
          <p:cNvSpPr txBox="1">
            <a:spLocks noGrp="1"/>
          </p:cNvSpPr>
          <p:nvPr>
            <p:ph type="title"/>
          </p:nvPr>
        </p:nvSpPr>
        <p:spPr>
          <a:xfrm>
            <a:off x="190350" y="11200"/>
            <a:ext cx="72909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4"/>
          <p:cNvSpPr txBox="1">
            <a:spLocks noGrp="1"/>
          </p:cNvSpPr>
          <p:nvPr>
            <p:ph type="subTitle" idx="1"/>
          </p:nvPr>
        </p:nvSpPr>
        <p:spPr>
          <a:xfrm>
            <a:off x="2226300" y="513400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6" name="Google Shape;106;p5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7" name="Google Shape;107;p5"/>
          <p:cNvGrpSpPr/>
          <p:nvPr/>
        </p:nvGrpSpPr>
        <p:grpSpPr>
          <a:xfrm>
            <a:off x="404725" y="1681475"/>
            <a:ext cx="6908400" cy="72025"/>
            <a:chOff x="404725" y="1681475"/>
            <a:chExt cx="6908400" cy="72025"/>
          </a:xfrm>
        </p:grpSpPr>
        <p:cxnSp>
          <p:nvCxnSpPr>
            <p:cNvPr id="108" name="Google Shape;108;p5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9" name="Google Shape;109;p5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10" name="Google Shape;110;p5"/>
          <p:cNvCxnSpPr/>
          <p:nvPr/>
        </p:nvCxnSpPr>
        <p:spPr>
          <a:xfrm>
            <a:off x="7326238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5"/>
          <p:cNvSpPr txBox="1">
            <a:spLocks noGrp="1"/>
          </p:cNvSpPr>
          <p:nvPr>
            <p:ph type="title"/>
          </p:nvPr>
        </p:nvSpPr>
        <p:spPr>
          <a:xfrm>
            <a:off x="404725" y="855800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5"/>
          <p:cNvSpPr txBox="1">
            <a:spLocks noGrp="1"/>
          </p:cNvSpPr>
          <p:nvPr>
            <p:ph type="subTitle" idx="1"/>
          </p:nvPr>
        </p:nvSpPr>
        <p:spPr>
          <a:xfrm>
            <a:off x="2249425" y="136047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3" name="Google Shape;113;p5"/>
          <p:cNvCxnSpPr/>
          <p:nvPr/>
        </p:nvCxnSpPr>
        <p:spPr>
          <a:xfrm rot="10800000">
            <a:off x="438150" y="35052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" name="Google Shape;114;p5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" name="Google Shape;115;p5"/>
          <p:cNvGrpSpPr/>
          <p:nvPr/>
        </p:nvGrpSpPr>
        <p:grpSpPr>
          <a:xfrm>
            <a:off x="417975" y="1885250"/>
            <a:ext cx="2357775" cy="410125"/>
            <a:chOff x="417975" y="1885250"/>
            <a:chExt cx="2357775" cy="410125"/>
          </a:xfrm>
        </p:grpSpPr>
        <p:sp>
          <p:nvSpPr>
            <p:cNvPr id="116" name="Google Shape;116;p5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5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5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" name="Google Shape;120;p5"/>
          <p:cNvGrpSpPr/>
          <p:nvPr/>
        </p:nvGrpSpPr>
        <p:grpSpPr>
          <a:xfrm>
            <a:off x="417975" y="3505200"/>
            <a:ext cx="2357775" cy="410125"/>
            <a:chOff x="265575" y="3352800"/>
            <a:chExt cx="2357775" cy="410125"/>
          </a:xfrm>
        </p:grpSpPr>
        <p:sp>
          <p:nvSpPr>
            <p:cNvPr id="121" name="Google Shape;121;p5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5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5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5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5"/>
          <p:cNvGrpSpPr/>
          <p:nvPr/>
        </p:nvGrpSpPr>
        <p:grpSpPr>
          <a:xfrm>
            <a:off x="3872113" y="3505200"/>
            <a:ext cx="2357775" cy="410125"/>
            <a:chOff x="3567313" y="3200400"/>
            <a:chExt cx="2357775" cy="410125"/>
          </a:xfrm>
        </p:grpSpPr>
        <p:sp>
          <p:nvSpPr>
            <p:cNvPr id="126" name="Google Shape;126;p5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5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5"/>
            <p:cNvSpPr/>
            <p:nvPr/>
          </p:nvSpPr>
          <p:spPr>
            <a:xfrm rot="10800000">
              <a:off x="5347438" y="32211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5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1" name="Google Shape;131;p5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5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35;p5"/>
          <p:cNvSpPr txBox="1"/>
          <p:nvPr/>
        </p:nvSpPr>
        <p:spPr>
          <a:xfrm>
            <a:off x="554500" y="1908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6" name="Google Shape;136;p5"/>
          <p:cNvSpPr txBox="1"/>
          <p:nvPr/>
        </p:nvSpPr>
        <p:spPr>
          <a:xfrm>
            <a:off x="623213" y="351016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5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5"/>
          <p:cNvSpPr txBox="1"/>
          <p:nvPr/>
        </p:nvSpPr>
        <p:spPr>
          <a:xfrm>
            <a:off x="4077338" y="3505200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5"/>
          <p:cNvSpPr txBox="1">
            <a:spLocks noGrp="1"/>
          </p:cNvSpPr>
          <p:nvPr>
            <p:ph type="body" idx="2"/>
          </p:nvPr>
        </p:nvSpPr>
        <p:spPr>
          <a:xfrm>
            <a:off x="413425" y="2320675"/>
            <a:ext cx="6896100" cy="10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0" name="Google Shape;140;p5"/>
          <p:cNvSpPr txBox="1">
            <a:spLocks noGrp="1"/>
          </p:cNvSpPr>
          <p:nvPr>
            <p:ph type="body" idx="3"/>
          </p:nvPr>
        </p:nvSpPr>
        <p:spPr>
          <a:xfrm>
            <a:off x="438138" y="3915350"/>
            <a:ext cx="3108300" cy="23700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1" name="Google Shape;141;p5"/>
          <p:cNvSpPr txBox="1">
            <a:spLocks noGrp="1"/>
          </p:cNvSpPr>
          <p:nvPr>
            <p:ph type="body" idx="4"/>
          </p:nvPr>
        </p:nvSpPr>
        <p:spPr>
          <a:xfrm>
            <a:off x="438150" y="7050750"/>
            <a:ext cx="3108300" cy="22554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2" name="Google Shape;142;p5"/>
          <p:cNvSpPr txBox="1">
            <a:spLocks noGrp="1"/>
          </p:cNvSpPr>
          <p:nvPr>
            <p:ph type="body" idx="5"/>
          </p:nvPr>
        </p:nvSpPr>
        <p:spPr>
          <a:xfrm>
            <a:off x="3905525" y="4039263"/>
            <a:ext cx="3219000" cy="2604300"/>
          </a:xfrm>
          <a:prstGeom prst="rect">
            <a:avLst/>
          </a:prstGeom>
        </p:spPr>
        <p:txBody>
          <a:bodyPr spcFirstLastPara="1" wrap="square" lIns="57150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3" name="Google Shape;143;p5"/>
          <p:cNvSpPr/>
          <p:nvPr/>
        </p:nvSpPr>
        <p:spPr>
          <a:xfrm>
            <a:off x="4138275" y="6767525"/>
            <a:ext cx="3172200" cy="2495700"/>
          </a:xfrm>
          <a:prstGeom prst="rect">
            <a:avLst/>
          </a:prstGeom>
          <a:solidFill>
            <a:srgbClr val="999999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subTitle" idx="6"/>
          </p:nvPr>
        </p:nvSpPr>
        <p:spPr>
          <a:xfrm>
            <a:off x="4183575" y="9228125"/>
            <a:ext cx="3086700" cy="2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5"/>
          <p:cNvSpPr>
            <a:spLocks noGrp="1"/>
          </p:cNvSpPr>
          <p:nvPr>
            <p:ph type="pic" idx="7"/>
          </p:nvPr>
        </p:nvSpPr>
        <p:spPr>
          <a:xfrm>
            <a:off x="4007763" y="6899688"/>
            <a:ext cx="3172200" cy="2357700"/>
          </a:xfrm>
          <a:prstGeom prst="rect">
            <a:avLst/>
          </a:prstGeom>
          <a:noFill/>
          <a:ln w="381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6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6"/>
          <p:cNvSpPr txBox="1">
            <a:spLocks noGrp="1"/>
          </p:cNvSpPr>
          <p:nvPr>
            <p:ph type="title"/>
          </p:nvPr>
        </p:nvSpPr>
        <p:spPr>
          <a:xfrm>
            <a:off x="432000" y="449725"/>
            <a:ext cx="6908400" cy="7713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6"/>
          <p:cNvSpPr txBox="1">
            <a:spLocks noGrp="1"/>
          </p:cNvSpPr>
          <p:nvPr>
            <p:ph type="subTitle" idx="1"/>
          </p:nvPr>
        </p:nvSpPr>
        <p:spPr>
          <a:xfrm>
            <a:off x="2276700" y="951925"/>
            <a:ext cx="3219000" cy="2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 Narrow"/>
              <a:buNone/>
              <a:defRPr sz="1200">
                <a:solidFill>
                  <a:schemeClr val="dk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51" name="Google Shape;151;p6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2" name="Google Shape;152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3" name="Google Shape;153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4" name="Google Shape;154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5" name="Google Shape;155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56" name="Google Shape;156;p6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7" name="Google Shape;15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1" name="Google Shape;161;p6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6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6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6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6"/>
          <p:cNvSpPr/>
          <p:nvPr/>
        </p:nvSpPr>
        <p:spPr>
          <a:xfrm>
            <a:off x="432000" y="74583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6" name="Google Shape;166;p6"/>
          <p:cNvGrpSpPr/>
          <p:nvPr/>
        </p:nvGrpSpPr>
        <p:grpSpPr>
          <a:xfrm>
            <a:off x="95351" y="7362159"/>
            <a:ext cx="7581691" cy="5901"/>
            <a:chOff x="1890075" y="5241175"/>
            <a:chExt cx="4240556" cy="257700"/>
          </a:xfrm>
        </p:grpSpPr>
        <p:sp>
          <p:nvSpPr>
            <p:cNvPr id="167" name="Google Shape;167;p6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8" name="Google Shape;168;p6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69" name="Google Shape;169;p6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70" name="Google Shape;170;p6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71" name="Google Shape;171;p6"/>
          <p:cNvSpPr>
            <a:spLocks noGrp="1"/>
          </p:cNvSpPr>
          <p:nvPr>
            <p:ph type="pic" idx="2"/>
          </p:nvPr>
        </p:nvSpPr>
        <p:spPr>
          <a:xfrm>
            <a:off x="4467025" y="4719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7"/>
          <p:cNvSpPr txBox="1"/>
          <p:nvPr/>
        </p:nvSpPr>
        <p:spPr>
          <a:xfrm>
            <a:off x="6744495" y="427827"/>
            <a:ext cx="1027800" cy="5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Proprietary + Confidential</a:t>
            </a:r>
            <a:endParaRPr sz="6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5" name="Google Shape;175;p7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6" name="Google Shape;176;p7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77" name="Google Shape;177;p7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 1">
  <p:cSld name="TITLE_1_1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9"/>
          <p:cNvCxnSpPr>
            <a:stCxn id="181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2" name="Google Shape;182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83" name="Google Shape;18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4" name="Google Shape;18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5" name="Google Shape;18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6" name="Google Shape;18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187" name="Google Shape;187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188" name="Google Shape;18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89" name="Google Shape;18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0" name="Google Shape;19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1" name="Google Shape;19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92" name="Google Shape;192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193" name="Google Shape;193;p9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4" name="Google Shape;194;p9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9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6" name="Google Shape;196;p9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197" name="Google Shape;197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8" name="Google Shape;198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01" name="Google Shape;201;p9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02" name="Google Shape;202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1" name="Google Shape;181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3" name="Google Shape;203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04" name="Google Shape;204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05" name="Google Shape;205;p9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06" name="Google Shape;206;p9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07" name="Google Shape;207;p9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08" name="Google Shape;208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0" name="Google Shape;210;p9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1" name="Google Shape;211;p9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12" name="Google Shape;212;p9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9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4" name="Google Shape;214;p9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15" name="Google Shape;215;p9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16" name="Google Shape;216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8" name="Google Shape;218;p9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20" name="Google Shape;220;p9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21" name="Google Shape;221;p9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9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3" name="Google Shape;223;p9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0"/>
          <p:cNvSpPr txBox="1"/>
          <p:nvPr/>
        </p:nvSpPr>
        <p:spPr>
          <a:xfrm>
            <a:off x="188700" y="1499375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00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9" name="Google Shape;229;p10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30" name="Google Shape;230;p10"/>
          <p:cNvSpPr txBox="1"/>
          <p:nvPr/>
        </p:nvSpPr>
        <p:spPr>
          <a:xfrm>
            <a:off x="181950" y="1755800"/>
            <a:ext cx="74085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Waze data team is currently developing a data analytics project aimed at increasing overall growth by preventing monthly user churn on the Waze app.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Thorough exploratory data analysis (EDA) enables Waze to make better decisions about how to proactively target users likely to churn, thereby improving retention and overall customer satisfaction.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This report offers </a:t>
            </a:r>
            <a:r>
              <a:rPr lang="en" sz="1200" b="1">
                <a:latin typeface="Roboto"/>
                <a:ea typeface="Roboto"/>
                <a:cs typeface="Roboto"/>
                <a:sym typeface="Roboto"/>
              </a:rPr>
              <a:t>details and key insights from Milestone 3,</a:t>
            </a:r>
            <a:r>
              <a:rPr lang="en" sz="12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which impact the future development of the overall project. </a:t>
            </a:r>
            <a:endParaRPr sz="1200"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231" name="Google Shape;231;p10"/>
          <p:cNvGrpSpPr/>
          <p:nvPr/>
        </p:nvGrpSpPr>
        <p:grpSpPr>
          <a:xfrm>
            <a:off x="188700" y="694150"/>
            <a:ext cx="5190000" cy="771300"/>
            <a:chOff x="438150" y="713325"/>
            <a:chExt cx="5190000" cy="771300"/>
          </a:xfrm>
        </p:grpSpPr>
        <p:sp>
          <p:nvSpPr>
            <p:cNvPr id="232" name="Google Shape;232;p10"/>
            <p:cNvSpPr txBox="1"/>
            <p:nvPr/>
          </p:nvSpPr>
          <p:spPr>
            <a:xfrm>
              <a:off x="438150" y="7133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rgbClr val="000000"/>
                  </a:solidFill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User Churn Project | </a:t>
              </a: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Exploratory Data Analysis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233" name="Google Shape;233;p10"/>
            <p:cNvSpPr txBox="1"/>
            <p:nvPr/>
          </p:nvSpPr>
          <p:spPr>
            <a:xfrm>
              <a:off x="465075" y="103027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Prepared for: Waze Leadership Team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pic>
        <p:nvPicPr>
          <p:cNvPr id="234" name="Google Shape;234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0094" y="77775"/>
            <a:ext cx="1947034" cy="5628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0"/>
          <p:cNvSpPr txBox="1"/>
          <p:nvPr/>
        </p:nvSpPr>
        <p:spPr>
          <a:xfrm>
            <a:off x="181950" y="4235400"/>
            <a:ext cx="3000000" cy="58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>
                <a:solidFill>
                  <a:schemeClr val="dk1"/>
                </a:solidFill>
              </a:rPr>
              <a:t>The more times users used the app, the less likely they were to churn. </a:t>
            </a:r>
            <a:r>
              <a:rPr lang="en" sz="1100">
                <a:solidFill>
                  <a:schemeClr val="dk1"/>
                </a:solidFill>
              </a:rPr>
              <a:t>While 40% of the users who didn't use the app at all last month churned, nobody who used the app 30 days churned.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28600" lvl="0" indent="-18415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Distance driven per driving day had a positive correlation with user churn. 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farther a user drove on each driving day, the more likely they were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28600" lvl="0" indent="-18415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Number of driving days had a negative correlation with churn.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Users who drove more days of the last month were less likely to churn.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28600" lvl="0" indent="-18415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Users of all tenures from brand new to ~10 years were relatively evenly represented in the data.</a:t>
            </a:r>
            <a:endParaRPr sz="11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28600" lvl="0" indent="-18415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Nearly all the variables were either very right-skewed or uniformly distributed.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571500" lvl="1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right-skewed distributions, this means that most users had values in the lower end of the range for that variable. 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571500" lvl="1" indent="-1841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For the uniform distributions, this means that users were generally equally likely to have values anywhere within the range for that variable.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28600" lvl="0" indent="-184150" algn="l" rtl="0">
              <a:spcBef>
                <a:spcPts val="7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Roboto"/>
              <a:buChar char="●"/>
            </a:pPr>
            <a:r>
              <a:rPr lang="en" sz="1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Several variables had highly improbable or perhaps even impossible outlying values</a:t>
            </a: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such as: driven_km_drives, activity_days and driving_days.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10"/>
          <p:cNvSpPr txBox="1"/>
          <p:nvPr/>
        </p:nvSpPr>
        <p:spPr>
          <a:xfrm>
            <a:off x="3360300" y="7959900"/>
            <a:ext cx="4201800" cy="209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28600" lvl="0" indent="-190500" algn="l" rtl="0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lang="en" sz="1200" b="1">
                <a:latin typeface="Roboto"/>
                <a:ea typeface="Roboto"/>
                <a:cs typeface="Roboto"/>
                <a:sym typeface="Roboto"/>
              </a:rPr>
              <a:t>Investigate the erroneous or problematic discrepancies between number of sessions, driving_days, and activity_days.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marL="228600" lvl="0" indent="-190500" algn="l" rtl="0">
              <a:spcBef>
                <a:spcPts val="1700"/>
              </a:spcBef>
              <a:spcAft>
                <a:spcPts val="0"/>
              </a:spcAft>
              <a:buSzPts val="1200"/>
              <a:buFont typeface="Roboto"/>
              <a:buChar char="➔"/>
            </a:pPr>
            <a:r>
              <a:rPr lang="en" sz="1200" b="1">
                <a:latin typeface="Roboto"/>
                <a:ea typeface="Roboto"/>
                <a:cs typeface="Roboto"/>
                <a:sym typeface="Roboto"/>
              </a:rPr>
              <a:t>Continue to explore user profiles with the greater Waze team; this may glean insights on the reason for the long distance drivers’ churn rate. </a:t>
            </a:r>
            <a:endParaRPr sz="1200" b="1">
              <a:latin typeface="Roboto"/>
              <a:ea typeface="Roboto"/>
              <a:cs typeface="Roboto"/>
              <a:sym typeface="Roboto"/>
            </a:endParaRPr>
          </a:p>
          <a:p>
            <a:pPr marL="228600" lvl="0" indent="-190500" algn="l" rtl="0">
              <a:spcBef>
                <a:spcPts val="1700"/>
              </a:spcBef>
              <a:spcAft>
                <a:spcPts val="1700"/>
              </a:spcAft>
              <a:buSzPts val="1200"/>
              <a:buFont typeface="Roboto"/>
              <a:buChar char="➔"/>
            </a:pPr>
            <a:r>
              <a:rPr lang="en" sz="1200" b="1">
                <a:latin typeface="Roboto"/>
                <a:ea typeface="Roboto"/>
                <a:cs typeface="Roboto"/>
                <a:sym typeface="Roboto"/>
              </a:rPr>
              <a:t>Plan to run deeper statistical analyses on the variables in the data to determine their impact on user churn. </a:t>
            </a:r>
            <a:endParaRPr sz="1200"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7" name="Google Shape;237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1550" y="3643000"/>
            <a:ext cx="3835574" cy="1815426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0"/>
          <p:cNvSpPr txBox="1"/>
          <p:nvPr/>
        </p:nvSpPr>
        <p:spPr>
          <a:xfrm>
            <a:off x="3281844" y="5664950"/>
            <a:ext cx="2041800" cy="15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/>
              <a:t>The churn rate is highest for people who didn't use Waze much during the last month. </a:t>
            </a:r>
            <a:endParaRPr sz="115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50"/>
              <a:t>The proportion of churned users to retained users is consistent between device types.</a:t>
            </a:r>
            <a:endParaRPr sz="1150"/>
          </a:p>
        </p:txBody>
      </p:sp>
      <p:pic>
        <p:nvPicPr>
          <p:cNvPr id="239" name="Google Shape;239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1525" y="5458425"/>
            <a:ext cx="2290575" cy="19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399</Words>
  <Application>Microsoft Office PowerPoint</Application>
  <PresentationFormat>Personalizado</PresentationFormat>
  <Paragraphs>18</Paragraphs>
  <Slides>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9" baseType="lpstr">
      <vt:lpstr>Google Sans</vt:lpstr>
      <vt:lpstr>Work Sans</vt:lpstr>
      <vt:lpstr>PT Sans Narrow</vt:lpstr>
      <vt:lpstr>Roboto</vt:lpstr>
      <vt:lpstr>Arial</vt:lpstr>
      <vt:lpstr>Google Sans SemiBold</vt:lpstr>
      <vt:lpstr>Calibri</vt:lpstr>
      <vt:lpstr>Simple Light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Usuario</dc:creator>
  <cp:lastModifiedBy>Jaime Orejarena</cp:lastModifiedBy>
  <cp:revision>1</cp:revision>
  <dcterms:modified xsi:type="dcterms:W3CDTF">2025-03-04T02:11:24Z</dcterms:modified>
</cp:coreProperties>
</file>